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45" r:id="rId2"/>
    <p:sldId id="374" r:id="rId3"/>
    <p:sldId id="375" r:id="rId4"/>
    <p:sldId id="378" r:id="rId5"/>
    <p:sldId id="376" r:id="rId6"/>
    <p:sldId id="382" r:id="rId7"/>
    <p:sldId id="379" r:id="rId8"/>
    <p:sldId id="380" r:id="rId9"/>
    <p:sldId id="381" r:id="rId10"/>
    <p:sldId id="383" r:id="rId11"/>
    <p:sldId id="385" r:id="rId12"/>
    <p:sldId id="388" r:id="rId13"/>
    <p:sldId id="389" r:id="rId14"/>
    <p:sldId id="390" r:id="rId15"/>
    <p:sldId id="391" r:id="rId16"/>
    <p:sldId id="384" r:id="rId17"/>
    <p:sldId id="357" r:id="rId18"/>
    <p:sldId id="358" r:id="rId19"/>
    <p:sldId id="359" r:id="rId20"/>
    <p:sldId id="360" r:id="rId21"/>
    <p:sldId id="361" r:id="rId22"/>
    <p:sldId id="386" r:id="rId23"/>
    <p:sldId id="372" r:id="rId24"/>
    <p:sldId id="373" r:id="rId25"/>
    <p:sldId id="395" r:id="rId26"/>
    <p:sldId id="387" r:id="rId27"/>
    <p:sldId id="393" r:id="rId28"/>
    <p:sldId id="394" r:id="rId29"/>
    <p:sldId id="365" r:id="rId30"/>
    <p:sldId id="366" r:id="rId31"/>
    <p:sldId id="367" r:id="rId32"/>
    <p:sldId id="368" r:id="rId33"/>
    <p:sldId id="369" r:id="rId34"/>
    <p:sldId id="370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6"/>
    <p:restoredTop sz="95560" autoAdjust="0"/>
  </p:normalViewPr>
  <p:slideViewPr>
    <p:cSldViewPr snapToGrid="0" snapToObjects="1">
      <p:cViewPr>
        <p:scale>
          <a:sx n="113" d="100"/>
          <a:sy n="113" d="100"/>
        </p:scale>
        <p:origin x="272" y="5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C227E-570C-B546-A18E-7224E705BDFF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DD804-9B2E-1545-AC66-944D60A7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0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DD804-9B2E-1545-AC66-944D60A76A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9143999" cy="385157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6886"/>
            <a:ext cx="8077200" cy="1255014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371600"/>
            <a:ext cx="8077200" cy="1124712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pt-PT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384625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6647688" y="0"/>
            <a:ext cx="2514601" cy="51435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05980"/>
            <a:ext cx="1905000" cy="4388644"/>
          </a:xfrm>
        </p:spPr>
        <p:txBody>
          <a:bodyPr vert="eaVert"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4783095"/>
            <a:ext cx="3836404" cy="273844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8229600" cy="939546"/>
          </a:xfrm>
        </p:spPr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195189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1951890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89154"/>
            <a:ext cx="8013192" cy="1227582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371600"/>
            <a:ext cx="8022336" cy="51435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0452"/>
            <a:ext cx="4038600" cy="346786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0452"/>
            <a:ext cx="4038600" cy="3467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4241"/>
            <a:ext cx="4040188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3713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4241"/>
            <a:ext cx="4041775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3713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14300"/>
            <a:ext cx="2523744" cy="733806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8" y="1307350"/>
            <a:ext cx="5920641" cy="34191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297514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16586"/>
            <a:ext cx="2525150" cy="733806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6" y="1113606"/>
            <a:ext cx="6247397" cy="402989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pt-PT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296162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877824"/>
            <a:ext cx="2523744" cy="150876"/>
          </a:xfrm>
        </p:spPr>
        <p:txBody>
          <a:bodyPr/>
          <a:lstStyle/>
          <a:p>
            <a:fld id="{D7C3A134-F1C3-464B-BF47-54DC2DE08F52}" type="datetimeFigureOut">
              <a:rPr lang="en-US" smtClean="0"/>
              <a:t>12/10/17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877824"/>
            <a:ext cx="5193792" cy="150876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877824"/>
            <a:ext cx="733864" cy="150876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7692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0"/>
            <a:ext cx="9143999" cy="10753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93829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1394"/>
            <a:ext cx="8229600" cy="346920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  <a:p>
            <a:pPr lvl="1" eaLnBrk="1" latinLnBrk="0" hangingPunct="1"/>
            <a:r>
              <a:rPr kumimoji="0" lang="pt-PT" smtClean="0"/>
              <a:t>Second level</a:t>
            </a:r>
          </a:p>
          <a:p>
            <a:pPr lvl="2" eaLnBrk="1" latinLnBrk="0" hangingPunct="1"/>
            <a:r>
              <a:rPr kumimoji="0" lang="pt-PT" smtClean="0"/>
              <a:t>Third level</a:t>
            </a:r>
          </a:p>
          <a:p>
            <a:pPr lvl="3" eaLnBrk="1" latinLnBrk="0" hangingPunct="1"/>
            <a:r>
              <a:rPr kumimoji="0" lang="pt-PT" smtClean="0"/>
              <a:t>Fourth level</a:t>
            </a:r>
          </a:p>
          <a:p>
            <a:pPr lvl="4" eaLnBrk="1" latinLnBrk="0" hangingPunct="1"/>
            <a:r>
              <a:rPr kumimoji="0"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57749"/>
            <a:ext cx="2133600" cy="20574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7" y="4857749"/>
            <a:ext cx="5507719" cy="20574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4857749"/>
            <a:ext cx="733864" cy="20574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bitbucket.org/genomicepidemiology/resfinder_db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jpg"/><Relationship Id="rId6" Type="http://schemas.openxmlformats.org/officeDocument/2006/relationships/image" Target="../media/image56.png"/><Relationship Id="rId7" Type="http://schemas.openxmlformats.org/officeDocument/2006/relationships/image" Target="../media/image57.jpeg"/><Relationship Id="rId8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microsoft.com/office/2007/relationships/hdphoto" Target="../media/hdphoto1.wdp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803" y="1370269"/>
            <a:ext cx="8077200" cy="167335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Online databases for </a:t>
            </a:r>
            <a:br>
              <a:rPr lang="en-US" sz="4000" dirty="0" smtClean="0"/>
            </a:br>
            <a:r>
              <a:rPr lang="en-US" sz="4000" dirty="0" smtClean="0"/>
              <a:t>Bacterial Genomics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03" y="3801036"/>
            <a:ext cx="8077200" cy="181608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João André Carriço, </a:t>
            </a:r>
          </a:p>
          <a:p>
            <a:r>
              <a:rPr lang="en-US" sz="1800" dirty="0" smtClean="0"/>
              <a:t>Microbiology Institute </a:t>
            </a:r>
            <a:r>
              <a:rPr lang="en-US" sz="1800" dirty="0"/>
              <a:t>a</a:t>
            </a:r>
            <a:r>
              <a:rPr lang="en-US" sz="1800" dirty="0" smtClean="0"/>
              <a:t>nd </a:t>
            </a:r>
            <a:r>
              <a:rPr lang="en-US" sz="1800" dirty="0" err="1" smtClean="0"/>
              <a:t>Instituto</a:t>
            </a:r>
            <a:r>
              <a:rPr lang="en-US" sz="1800" dirty="0" smtClean="0"/>
              <a:t> </a:t>
            </a:r>
            <a:r>
              <a:rPr lang="en-US" sz="1800" dirty="0"/>
              <a:t>de Medicina Molecular, </a:t>
            </a:r>
          </a:p>
          <a:p>
            <a:r>
              <a:rPr lang="en-US" sz="1800" dirty="0" smtClean="0"/>
              <a:t>Faculty of Medicine, University of Lisbon</a:t>
            </a:r>
          </a:p>
          <a:p>
            <a:r>
              <a:rPr lang="en-US" sz="1800" dirty="0" err="1" smtClean="0"/>
              <a:t>jcarrico@fm.ul.pt</a:t>
            </a:r>
            <a:r>
              <a:rPr lang="en-US" sz="1800" dirty="0" smtClean="0"/>
              <a:t>	twitter: @</a:t>
            </a:r>
            <a:r>
              <a:rPr lang="en-US" sz="1800" dirty="0" err="1" smtClean="0"/>
              <a:t>jacarrico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Rounded Rectangle 3"/>
          <p:cNvSpPr/>
          <p:nvPr/>
        </p:nvSpPr>
        <p:spPr>
          <a:xfrm>
            <a:off x="3013076" y="32005"/>
            <a:ext cx="6038850" cy="1230313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46905" y="2600339"/>
            <a:ext cx="4605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dirty="0"/>
              <a:t>Workshop: From Bacterial Genomics to Metagenomics </a:t>
            </a:r>
          </a:p>
          <a:p>
            <a:endParaRPr lang="en-US" altLang="x-none" dirty="0"/>
          </a:p>
          <a:p>
            <a:r>
              <a:rPr lang="en-US" altLang="x-none" dirty="0"/>
              <a:t>11-15  December 2017, University of Helsinki</a:t>
            </a:r>
            <a:endParaRPr lang="en-US" altLang="x-none" dirty="0"/>
          </a:p>
        </p:txBody>
      </p:sp>
      <p:sp>
        <p:nvSpPr>
          <p:cNvPr id="17" name="Rounded Rectangle 16"/>
          <p:cNvSpPr/>
          <p:nvPr/>
        </p:nvSpPr>
        <p:spPr>
          <a:xfrm>
            <a:off x="3013076" y="27243"/>
            <a:ext cx="6038850" cy="123031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590" y="52643"/>
            <a:ext cx="1525587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iMMLisboa_logo_assinatura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527" y="52643"/>
            <a:ext cx="209391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 descr="logo_horizontal_1_POSITIVO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9101" y="144718"/>
            <a:ext cx="220980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1394"/>
            <a:ext cx="8447314" cy="3469207"/>
          </a:xfrm>
        </p:spPr>
        <p:txBody>
          <a:bodyPr/>
          <a:lstStyle/>
          <a:p>
            <a:r>
              <a:rPr lang="en-US" dirty="0" smtClean="0"/>
              <a:t>Antibiotic Resistance Databases /</a:t>
            </a:r>
            <a:r>
              <a:rPr lang="en-US" dirty="0" err="1" smtClean="0"/>
              <a:t>Webservices</a:t>
            </a:r>
            <a:endParaRPr lang="en-US" dirty="0" smtClean="0"/>
          </a:p>
          <a:p>
            <a:pPr lvl="1"/>
            <a:r>
              <a:rPr lang="en-US" dirty="0" smtClean="0"/>
              <a:t>CARD</a:t>
            </a:r>
          </a:p>
          <a:p>
            <a:pPr lvl="1"/>
            <a:r>
              <a:rPr lang="en-US" dirty="0" err="1" smtClean="0"/>
              <a:t>ResFinder</a:t>
            </a:r>
            <a:endParaRPr lang="en-US" dirty="0" smtClean="0"/>
          </a:p>
          <a:p>
            <a:pPr lvl="1"/>
            <a:r>
              <a:rPr lang="en-US" dirty="0" err="1" smtClean="0"/>
              <a:t>Arg</a:t>
            </a:r>
            <a:r>
              <a:rPr lang="en-US" dirty="0" smtClean="0"/>
              <a:t>-ANNOT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8001000" cy="85224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Comprehensive Antimicrobial </a:t>
            </a:r>
            <a:r>
              <a:rPr lang="en-US" sz="2400" smtClean="0"/>
              <a:t>Resistance Database (CARD)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9" y="1088571"/>
            <a:ext cx="7165243" cy="40549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3599" y="4698330"/>
            <a:ext cx="4320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Impact"/>
              </a:rPr>
              <a:t>https://</a:t>
            </a:r>
            <a:r>
              <a:rPr lang="en-US" sz="2000" b="1" dirty="0" err="1">
                <a:cs typeface="Impact"/>
              </a:rPr>
              <a:t>card.mcmaster.ca</a:t>
            </a:r>
            <a:r>
              <a:rPr lang="en-US" sz="2000" b="1" dirty="0">
                <a:cs typeface="Impact"/>
              </a:rPr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5" y="1088571"/>
            <a:ext cx="9064434" cy="14351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525486" y="2643413"/>
            <a:ext cx="2090057" cy="1253673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54665" y="2643413"/>
            <a:ext cx="2090057" cy="1253673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4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01127"/>
            <a:ext cx="8229600" cy="346920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 dirty="0">
                <a:cs typeface="Impact"/>
              </a:rPr>
              <a:t>High quality reference data </a:t>
            </a:r>
            <a:r>
              <a:rPr lang="en-US" sz="1600" dirty="0">
                <a:cs typeface="Impact"/>
              </a:rPr>
              <a:t>on the molecular basis of AMR – expert curation.</a:t>
            </a:r>
          </a:p>
          <a:p>
            <a:pPr marL="342900" indent="-342900">
              <a:buFont typeface="Arial"/>
              <a:buChar char="•"/>
            </a:pPr>
            <a:endParaRPr lang="en-US" sz="1600" dirty="0">
              <a:cs typeface="Impact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 dirty="0">
                <a:cs typeface="Impact"/>
              </a:rPr>
              <a:t>Organized</a:t>
            </a:r>
            <a:r>
              <a:rPr lang="en-US" sz="1600" dirty="0">
                <a:cs typeface="Impact"/>
              </a:rPr>
              <a:t> by the Antibiotic Resistance Ontology (ARO), a theoretical framework for organizing antibiotic resistance information.</a:t>
            </a:r>
          </a:p>
          <a:p>
            <a:pPr marL="342900" indent="-342900">
              <a:buFont typeface="Arial"/>
              <a:buChar char="•"/>
            </a:pPr>
            <a:endParaRPr lang="en-US" sz="1600" dirty="0">
              <a:cs typeface="Impact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 dirty="0">
                <a:cs typeface="Impact"/>
              </a:rPr>
              <a:t>Breadth of data </a:t>
            </a:r>
            <a:r>
              <a:rPr lang="en-US" sz="1600" dirty="0">
                <a:cs typeface="Impact"/>
              </a:rPr>
              <a:t>– AMR via horizontal gene transfer (HGT) + comprehensive mutation data for genome-based AMR.</a:t>
            </a:r>
          </a:p>
          <a:p>
            <a:pPr marL="342900" indent="-342900">
              <a:buFont typeface="Arial"/>
              <a:buChar char="•"/>
            </a:pPr>
            <a:endParaRPr lang="en-US" sz="1600" dirty="0">
              <a:cs typeface="Impact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 dirty="0">
                <a:cs typeface="Impact"/>
              </a:rPr>
              <a:t>Advanced analytics </a:t>
            </a:r>
            <a:r>
              <a:rPr lang="en-US" sz="1600" dirty="0">
                <a:cs typeface="Impact"/>
              </a:rPr>
              <a:t>– predicts </a:t>
            </a:r>
            <a:r>
              <a:rPr lang="en-US" sz="1600" dirty="0" err="1">
                <a:cs typeface="Impact"/>
              </a:rPr>
              <a:t>resistome</a:t>
            </a:r>
            <a:r>
              <a:rPr lang="en-US" sz="1600" dirty="0">
                <a:cs typeface="Impact"/>
              </a:rPr>
              <a:t> based on both sequence similarity and mutant detection.</a:t>
            </a:r>
          </a:p>
          <a:p>
            <a:pPr marL="342900" indent="-342900">
              <a:buFont typeface="Arial"/>
              <a:buChar char="•"/>
            </a:pPr>
            <a:endParaRPr lang="en-US" sz="1600" dirty="0">
              <a:cs typeface="Impact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 dirty="0">
                <a:cs typeface="Impact"/>
              </a:rPr>
              <a:t>Discovery</a:t>
            </a:r>
            <a:r>
              <a:rPr lang="en-US" sz="1600" dirty="0">
                <a:cs typeface="Impact"/>
              </a:rPr>
              <a:t> – development of methods for detection of new variants and emergent threats</a:t>
            </a:r>
          </a:p>
          <a:p>
            <a:pPr marL="342900" indent="-342900">
              <a:buFont typeface="Arial"/>
              <a:buChar char="•"/>
            </a:pPr>
            <a:endParaRPr lang="en-US" sz="1600" dirty="0">
              <a:cs typeface="Impact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 dirty="0">
                <a:cs typeface="Impact"/>
              </a:rPr>
              <a:t>Growth</a:t>
            </a:r>
            <a:r>
              <a:rPr lang="en-US" sz="1600" dirty="0">
                <a:cs typeface="Impact"/>
              </a:rPr>
              <a:t> – constantly curated resource + building algorithms for detection of AMR mechanisms not examined by other databases (</a:t>
            </a:r>
            <a:r>
              <a:rPr lang="en-US" sz="1600" dirty="0" err="1">
                <a:cs typeface="Impact"/>
              </a:rPr>
              <a:t>rRNA</a:t>
            </a:r>
            <a:r>
              <a:rPr lang="en-US" sz="1600" dirty="0">
                <a:cs typeface="Impact"/>
              </a:rPr>
              <a:t> mutations, van clusters, etc.)</a:t>
            </a:r>
          </a:p>
          <a:p>
            <a:endParaRPr lang="en-US" sz="1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8001000" cy="85224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Comprehensive Antimicrobial </a:t>
            </a:r>
            <a:r>
              <a:rPr lang="en-US" sz="2400" smtClean="0"/>
              <a:t>Resistance Database (CARD)</a:t>
            </a: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6880047" y="4920931"/>
            <a:ext cx="2263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credit: </a:t>
            </a:r>
            <a:r>
              <a:rPr lang="en-US" sz="1200" dirty="0"/>
              <a:t>Andrew </a:t>
            </a:r>
            <a:r>
              <a:rPr lang="en-US" sz="1200" dirty="0" smtClean="0"/>
              <a:t>G. McArthur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653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Resfinder</a:t>
            </a:r>
            <a:r>
              <a:rPr lang="en-US" dirty="0" smtClean="0"/>
              <a:t> v3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7" y="1150154"/>
            <a:ext cx="7130143" cy="37638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857" y="4823346"/>
            <a:ext cx="3424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</a:t>
            </a:r>
            <a:r>
              <a:rPr lang="en-US" sz="1400" b="1" dirty="0" err="1"/>
              <a:t>cge.cbs.dtu.dk</a:t>
            </a:r>
            <a:r>
              <a:rPr lang="en-US" sz="1400" b="1" dirty="0"/>
              <a:t>/services/</a:t>
            </a:r>
            <a:r>
              <a:rPr lang="en-US" sz="1400" b="1" dirty="0" err="1"/>
              <a:t>ResFinder</a:t>
            </a:r>
            <a:r>
              <a:rPr lang="en-US" sz="1400" b="1" dirty="0"/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73929" y="3032072"/>
            <a:ext cx="5470072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smtClean="0"/>
              <a:t>Works from reads or assemblies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/>
              <a:t>Gene Presence and Absence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err="1" smtClean="0"/>
              <a:t>Chromossomal</a:t>
            </a:r>
            <a:r>
              <a:rPr lang="en-US" sz="1400" b="1" dirty="0" smtClean="0"/>
              <a:t> Point Mutations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/>
              <a:t>Download database from: </a:t>
            </a:r>
            <a:r>
              <a:rPr lang="en-US" sz="1400" b="1" dirty="0" smtClean="0">
                <a:hlinkClick r:id="rId3"/>
              </a:rPr>
              <a:t>https://bitbucket.org/genomicepidemiology/resfinder_db</a:t>
            </a:r>
            <a:endParaRPr lang="en-US" sz="14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/>
              <a:t>Manually curated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468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8229600" cy="939546"/>
          </a:xfrm>
        </p:spPr>
        <p:txBody>
          <a:bodyPr/>
          <a:lstStyle/>
          <a:p>
            <a:r>
              <a:rPr lang="en-US" dirty="0" err="1" smtClean="0"/>
              <a:t>Resfinder</a:t>
            </a:r>
            <a:r>
              <a:rPr lang="en-US" dirty="0" smtClean="0"/>
              <a:t> v3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122501"/>
            <a:ext cx="5464629" cy="40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6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Arg</a:t>
            </a:r>
            <a:r>
              <a:rPr lang="en-US" dirty="0" smtClean="0"/>
              <a:t>-ANNOT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0628" y="105613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en.mediterranee-infection.com</a:t>
            </a:r>
            <a:r>
              <a:rPr lang="en-US" sz="1400" b="1" dirty="0"/>
              <a:t>/</a:t>
            </a:r>
            <a:r>
              <a:rPr lang="en-US" sz="1400" b="1" dirty="0" err="1"/>
              <a:t>article.php?laref</a:t>
            </a:r>
            <a:r>
              <a:rPr lang="en-US" sz="1400" b="1" dirty="0"/>
              <a:t>=283%26titre=</a:t>
            </a:r>
            <a:r>
              <a:rPr lang="en-US" sz="1400" b="1" dirty="0" err="1"/>
              <a:t>arg-annot</a:t>
            </a:r>
            <a:endParaRPr 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9" y="1363908"/>
            <a:ext cx="7891122" cy="377959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676444" y="3082331"/>
            <a:ext cx="3062147" cy="13324"/>
          </a:xfrm>
          <a:prstGeom prst="line">
            <a:avLst/>
          </a:prstGeom>
          <a:ln w="25400" cmpd="sng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50971" y="3613748"/>
            <a:ext cx="3831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BioEdit</a:t>
            </a:r>
            <a:r>
              <a:rPr lang="en-US" dirty="0" smtClean="0"/>
              <a:t> to locally </a:t>
            </a:r>
            <a:r>
              <a:rPr lang="en-US" dirty="0" err="1" smtClean="0"/>
              <a:t>analyse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no need to upload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Good tutorial useful for other databases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1394"/>
            <a:ext cx="8447314" cy="3469207"/>
          </a:xfrm>
        </p:spPr>
        <p:txBody>
          <a:bodyPr/>
          <a:lstStyle/>
          <a:p>
            <a:r>
              <a:rPr lang="en-US" dirty="0" smtClean="0"/>
              <a:t>Virulence Factors Database</a:t>
            </a:r>
          </a:p>
          <a:p>
            <a:pPr lvl="1"/>
            <a:r>
              <a:rPr lang="en-US" dirty="0" smtClean="0"/>
              <a:t>VFDB</a:t>
            </a:r>
          </a:p>
          <a:p>
            <a:pPr lvl="1"/>
            <a:r>
              <a:rPr lang="en-US" dirty="0" smtClean="0"/>
              <a:t>PATRIC VF</a:t>
            </a:r>
          </a:p>
        </p:txBody>
      </p:sp>
    </p:spTree>
    <p:extLst>
      <p:ext uri="{BB962C8B-B14F-4D97-AF65-F5344CB8AC3E}">
        <p14:creationId xmlns:p14="http://schemas.microsoft.com/office/powerpoint/2010/main" val="183076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virulence factor?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 smtClean="0"/>
              <a:t>Virulence Factors:</a:t>
            </a:r>
          </a:p>
          <a:p>
            <a:r>
              <a:rPr lang="en-US" dirty="0" smtClean="0"/>
              <a:t>Class of gene products</a:t>
            </a:r>
          </a:p>
          <a:p>
            <a:r>
              <a:rPr lang="en-US" dirty="0" smtClean="0"/>
              <a:t>Help pathogens to </a:t>
            </a:r>
            <a:r>
              <a:rPr lang="en-US" b="1" dirty="0" smtClean="0"/>
              <a:t>invade the host </a:t>
            </a:r>
            <a:r>
              <a:rPr lang="en-US" dirty="0" smtClean="0"/>
              <a:t>and </a:t>
            </a:r>
            <a:r>
              <a:rPr lang="en-US" b="1" dirty="0" smtClean="0"/>
              <a:t>evade specific host’s defensive mechanisms </a:t>
            </a:r>
          </a:p>
          <a:p>
            <a:r>
              <a:rPr lang="en-US" dirty="0" smtClean="0"/>
              <a:t>Enhance the pathogen’s potential to cause disease</a:t>
            </a:r>
          </a:p>
          <a:p>
            <a:endParaRPr lang="en-US" dirty="0" smtClean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virulence factor?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8872" indent="0">
              <a:buNone/>
            </a:pPr>
            <a:r>
              <a:rPr lang="en-US" b="1" dirty="0" smtClean="0"/>
              <a:t>Virulence Factors (examples):</a:t>
            </a:r>
          </a:p>
          <a:p>
            <a:r>
              <a:rPr lang="en-US" sz="2600" dirty="0" smtClean="0"/>
              <a:t>Bacterial toxins (Endotoxins and Exotoxins)</a:t>
            </a:r>
          </a:p>
          <a:p>
            <a:r>
              <a:rPr lang="en-US" sz="2600" dirty="0" smtClean="0"/>
              <a:t>Adherence factors (Pili)</a:t>
            </a:r>
          </a:p>
          <a:p>
            <a:r>
              <a:rPr lang="en-US" sz="2600" dirty="0" smtClean="0"/>
              <a:t>Cell </a:t>
            </a:r>
            <a:r>
              <a:rPr lang="en-US" sz="2600" dirty="0"/>
              <a:t>surface carbohydrates and proteins that protect a </a:t>
            </a:r>
            <a:r>
              <a:rPr lang="en-US" sz="2600" dirty="0" smtClean="0"/>
              <a:t>bacterium (Streptococcal M Protein)</a:t>
            </a:r>
          </a:p>
          <a:p>
            <a:r>
              <a:rPr lang="en-US" sz="2600" dirty="0" smtClean="0"/>
              <a:t>Hydrolytic </a:t>
            </a:r>
            <a:r>
              <a:rPr lang="en-US" sz="2600" dirty="0"/>
              <a:t>enzymes that may contribute to the pathogenicity of the bacterium (</a:t>
            </a:r>
            <a:r>
              <a:rPr lang="en-US" sz="2600" dirty="0" err="1" smtClean="0"/>
              <a:t>hyaluronidase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Factors to compete with host nutrient uptake (</a:t>
            </a:r>
            <a:r>
              <a:rPr lang="en-US" sz="2600" dirty="0" err="1" smtClean="0"/>
              <a:t>Siderophores</a:t>
            </a:r>
            <a:r>
              <a:rPr lang="en-US" sz="2600" dirty="0" smtClean="0"/>
              <a:t>)</a:t>
            </a:r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3393" y="4845030"/>
            <a:ext cx="6430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Sources: VFDB  / </a:t>
            </a:r>
            <a:r>
              <a:rPr lang="en-US" sz="1200" dirty="0"/>
              <a:t>Medical Microbiology. 4th edition. (http://</a:t>
            </a:r>
            <a:r>
              <a:rPr lang="en-US" sz="1200" dirty="0" err="1"/>
              <a:t>www.ncbi.nlm.nih.gov</a:t>
            </a:r>
            <a:r>
              <a:rPr lang="en-US" sz="1200" dirty="0"/>
              <a:t>/books/NBK7627</a:t>
            </a:r>
            <a:r>
              <a:rPr lang="en-US" sz="1200" dirty="0" smtClean="0"/>
              <a:t>/)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8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Virulome</a:t>
            </a:r>
            <a:r>
              <a:rPr lang="en-US" dirty="0" smtClean="0"/>
              <a:t>”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594"/>
            <a:ext cx="8229600" cy="3469207"/>
          </a:xfrm>
        </p:spPr>
        <p:txBody>
          <a:bodyPr>
            <a:normAutofit/>
          </a:bodyPr>
          <a:lstStyle/>
          <a:p>
            <a:r>
              <a:rPr lang="en-US" dirty="0"/>
              <a:t>VFDB </a:t>
            </a:r>
            <a:r>
              <a:rPr lang="en-US" sz="2200" dirty="0"/>
              <a:t>(http://</a:t>
            </a:r>
            <a:r>
              <a:rPr lang="en-US" sz="2200" dirty="0" err="1" smtClean="0"/>
              <a:t>www.mgc.ac.cn</a:t>
            </a:r>
            <a:r>
              <a:rPr lang="en-US" sz="2200" dirty="0" smtClean="0"/>
              <a:t>/VFs/</a:t>
            </a:r>
            <a:r>
              <a:rPr lang="en-US" sz="2200" dirty="0" err="1" smtClean="0"/>
              <a:t>main.htm</a:t>
            </a:r>
            <a:r>
              <a:rPr lang="en-US" sz="2200" dirty="0" smtClean="0"/>
              <a:t>)</a:t>
            </a:r>
          </a:p>
          <a:p>
            <a:r>
              <a:rPr lang="en-US" dirty="0" err="1" smtClean="0"/>
              <a:t>Pathosystems</a:t>
            </a:r>
            <a:r>
              <a:rPr lang="en-US" dirty="0" smtClean="0"/>
              <a:t> Resource Integration Center (PATRIC) </a:t>
            </a:r>
            <a:r>
              <a:rPr lang="en-US" dirty="0"/>
              <a:t>VF </a:t>
            </a:r>
            <a:r>
              <a:rPr lang="en-US" sz="2200" dirty="0"/>
              <a:t>(</a:t>
            </a:r>
            <a:r>
              <a:rPr lang="en-US" sz="2200" dirty="0" smtClean="0"/>
              <a:t>https)://</a:t>
            </a:r>
            <a:r>
              <a:rPr lang="en-US" sz="2200" dirty="0" err="1"/>
              <a:t>www.patricbrc.org</a:t>
            </a:r>
            <a:r>
              <a:rPr lang="en-US" sz="2200" dirty="0" smtClean="0"/>
              <a:t>/)</a:t>
            </a:r>
          </a:p>
          <a:p>
            <a:r>
              <a:rPr lang="en-US" sz="1600" dirty="0"/>
              <a:t>Victors (http://</a:t>
            </a:r>
            <a:r>
              <a:rPr lang="en-US" sz="1600" dirty="0" err="1"/>
              <a:t>www.phidias.us</a:t>
            </a:r>
            <a:r>
              <a:rPr lang="en-US" sz="1600" dirty="0"/>
              <a:t>/victors</a:t>
            </a:r>
            <a:r>
              <a:rPr lang="en-US" sz="1600" dirty="0" smtClean="0"/>
              <a:t>/)</a:t>
            </a:r>
          </a:p>
          <a:p>
            <a:r>
              <a:rPr lang="en-US" sz="1600" dirty="0"/>
              <a:t>PHI-Base (http://</a:t>
            </a:r>
            <a:r>
              <a:rPr lang="en-US" sz="1600" dirty="0" err="1"/>
              <a:t>www.phi-base.org</a:t>
            </a:r>
            <a:r>
              <a:rPr lang="en-US" sz="1600" dirty="0" smtClean="0"/>
              <a:t>/)</a:t>
            </a:r>
          </a:p>
          <a:p>
            <a:r>
              <a:rPr lang="en-US" sz="1600" dirty="0" err="1" smtClean="0"/>
              <a:t>MvirDB</a:t>
            </a:r>
            <a:r>
              <a:rPr lang="en-US" sz="1600" dirty="0" smtClean="0"/>
              <a:t> </a:t>
            </a:r>
            <a:r>
              <a:rPr lang="en-US" sz="1600" dirty="0"/>
              <a:t>(http://</a:t>
            </a:r>
            <a:r>
              <a:rPr lang="en-US" sz="1600" dirty="0" err="1"/>
              <a:t>mvirdb.llnl.gov</a:t>
            </a:r>
            <a:r>
              <a:rPr lang="en-US" sz="1600" dirty="0"/>
              <a:t>/ </a:t>
            </a:r>
            <a:r>
              <a:rPr lang="en-US" sz="1600" dirty="0" smtClean="0"/>
              <a:t>)</a:t>
            </a:r>
          </a:p>
          <a:p>
            <a:r>
              <a:rPr lang="mr-IN" sz="1600" dirty="0" smtClean="0"/>
              <a:t>…</a:t>
            </a:r>
            <a:r>
              <a:rPr lang="pt-PT" sz="1600" dirty="0" smtClean="0"/>
              <a:t> </a:t>
            </a:r>
            <a:endParaRPr lang="en-US" sz="1600" dirty="0" smtClean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2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9" y="39203"/>
            <a:ext cx="8778795" cy="10075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Sequencing Costs are </a:t>
            </a:r>
            <a:r>
              <a:rPr lang="en-US" i="1" dirty="0" smtClean="0"/>
              <a:t>still </a:t>
            </a:r>
            <a:r>
              <a:rPr lang="en-US" dirty="0" smtClean="0"/>
              <a:t>decreasing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91644" y="467226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insidehpc.com</a:t>
            </a:r>
            <a:r>
              <a:rPr lang="en-US" sz="1200" dirty="0"/>
              <a:t>/2016/11/enabling-personalized-medicine-through-genomic-workflow-acceleration/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89" y="4718431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for bacteria most of cost is library prep</a:t>
            </a:r>
            <a:r>
              <a:rPr lang="mr-IN" dirty="0" smtClean="0"/>
              <a:t>…</a:t>
            </a:r>
            <a:r>
              <a:rPr lang="pt-PT" dirty="0" smtClean="0"/>
              <a:t>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18780"/>
            <a:ext cx="9144000" cy="35534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1579" y="4383507"/>
            <a:ext cx="1142999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1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VFDB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227305"/>
            <a:ext cx="3821448" cy="39161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27267" y="4891552"/>
            <a:ext cx="387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* Created to facilitate the screening of HTS data</a:t>
            </a:r>
            <a:endParaRPr lang="en-US" sz="1400" b="1" dirty="0"/>
          </a:p>
        </p:txBody>
      </p:sp>
      <p:sp>
        <p:nvSpPr>
          <p:cNvPr id="9" name="Rectangle 8"/>
          <p:cNvSpPr/>
          <p:nvPr/>
        </p:nvSpPr>
        <p:spPr>
          <a:xfrm>
            <a:off x="6722243" y="4041778"/>
            <a:ext cx="272655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i="1" dirty="0">
                <a:solidFill>
                  <a:srgbClr val="000000"/>
                </a:solidFill>
                <a:latin typeface="Verdana" charset="0"/>
              </a:rPr>
              <a:t>Database last update: </a:t>
            </a:r>
            <a:endParaRPr lang="en-US" sz="1500" b="1" i="1" dirty="0" smtClean="0">
              <a:solidFill>
                <a:srgbClr val="000000"/>
              </a:solidFill>
              <a:latin typeface="Verdana" charset="0"/>
            </a:endParaRPr>
          </a:p>
          <a:p>
            <a:r>
              <a:rPr lang="en-US" sz="1500" i="1" dirty="0" smtClean="0">
                <a:solidFill>
                  <a:srgbClr val="000000"/>
                </a:solidFill>
                <a:latin typeface="Verdana" charset="0"/>
              </a:rPr>
              <a:t>Tue </a:t>
            </a:r>
            <a:r>
              <a:rPr lang="en-US" sz="1500" i="1" dirty="0">
                <a:solidFill>
                  <a:srgbClr val="000000"/>
                </a:solidFill>
                <a:latin typeface="Verdana" charset="0"/>
              </a:rPr>
              <a:t>Oct 24 11:48:05 2017</a:t>
            </a:r>
            <a:endParaRPr lang="en-US" sz="15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176" y="1088494"/>
            <a:ext cx="6348016" cy="37174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55604" y="3705498"/>
            <a:ext cx="4399444" cy="463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601" y="1056132"/>
            <a:ext cx="3452610" cy="4087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6236088" y="1570070"/>
            <a:ext cx="2907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www.mgc.ac.cn</a:t>
            </a:r>
            <a:r>
              <a:rPr lang="en-US" b="1" dirty="0"/>
              <a:t>/VFs/</a:t>
            </a:r>
          </a:p>
        </p:txBody>
      </p:sp>
    </p:spTree>
    <p:extLst>
      <p:ext uri="{BB962C8B-B14F-4D97-AF65-F5344CB8AC3E}">
        <p14:creationId xmlns:p14="http://schemas.microsoft.com/office/powerpoint/2010/main" val="146781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315" y="-50151"/>
            <a:ext cx="8229600" cy="939546"/>
          </a:xfrm>
        </p:spPr>
        <p:txBody>
          <a:bodyPr/>
          <a:lstStyle/>
          <a:p>
            <a:r>
              <a:rPr lang="en-US" dirty="0" smtClean="0"/>
              <a:t>PATRIC VF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15" y="1191257"/>
            <a:ext cx="7252570" cy="3952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472" y="1290733"/>
            <a:ext cx="4672433" cy="3139321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6 NIAID priority genera: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Mycobacterium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Salmonella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Escherichia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err="1" smtClean="0"/>
              <a:t>Shigella</a:t>
            </a:r>
            <a:endParaRPr lang="en-US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Listeria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err="1" smtClean="0"/>
              <a:t>Bartonella</a:t>
            </a:r>
            <a:endParaRPr lang="en-US" i="1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1572 VFs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1071 articles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of controlled vocabulary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Integrates VFDB and Victors VF information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6450" y="1567733"/>
            <a:ext cx="3607078" cy="2585323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PATRIC supports: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Genome annotation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Comparative Genomics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Transcriptomics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Pathways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Host-pathogen interaction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Disease-related 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Database last update: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March 2016 (?)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3934" y="704729"/>
            <a:ext cx="4297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Pathosystems</a:t>
            </a:r>
            <a:r>
              <a:rPr lang="en-US" dirty="0">
                <a:solidFill>
                  <a:schemeClr val="bg1"/>
                </a:solidFill>
              </a:rPr>
              <a:t> Resource Integration Center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6206374" y="1047470"/>
            <a:ext cx="2848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www.patricbrc.org</a:t>
            </a:r>
            <a:r>
              <a:rPr lang="en-US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66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1394"/>
            <a:ext cx="8447314" cy="3469207"/>
          </a:xfrm>
        </p:spPr>
        <p:txBody>
          <a:bodyPr/>
          <a:lstStyle/>
          <a:p>
            <a:r>
              <a:rPr lang="en-US" dirty="0" smtClean="0"/>
              <a:t>Schema Databases</a:t>
            </a:r>
          </a:p>
          <a:p>
            <a:pPr lvl="1"/>
            <a:r>
              <a:rPr lang="en-US" dirty="0" err="1" smtClean="0"/>
              <a:t>Pubmlst</a:t>
            </a:r>
            <a:endParaRPr lang="en-US" dirty="0" smtClean="0"/>
          </a:p>
          <a:p>
            <a:pPr lvl="1"/>
            <a:r>
              <a:rPr lang="en-US" dirty="0" err="1" smtClean="0"/>
              <a:t>Enterobase</a:t>
            </a:r>
            <a:endParaRPr lang="en-US" dirty="0" smtClean="0"/>
          </a:p>
          <a:p>
            <a:pPr lvl="1"/>
            <a:r>
              <a:rPr lang="en-US" dirty="0" err="1" smtClean="0"/>
              <a:t>cgMLST.org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19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"/>
            <a:ext cx="8229600" cy="939546"/>
          </a:xfrm>
        </p:spPr>
        <p:txBody>
          <a:bodyPr>
            <a:noAutofit/>
          </a:bodyPr>
          <a:lstStyle/>
          <a:p>
            <a:r>
              <a:rPr lang="en-US" sz="3800" dirty="0" smtClean="0"/>
              <a:t>Sequence Based Typing :</a:t>
            </a:r>
            <a:br>
              <a:rPr lang="en-US" sz="3800" dirty="0" smtClean="0"/>
            </a:br>
            <a:r>
              <a:rPr lang="en-US" sz="3800" dirty="0" err="1" smtClean="0"/>
              <a:t>Pubmlst</a:t>
            </a:r>
            <a:r>
              <a:rPr lang="en-US" sz="3800" dirty="0" smtClean="0"/>
              <a:t> /</a:t>
            </a:r>
            <a:r>
              <a:rPr lang="en-US" sz="3800" dirty="0" err="1" smtClean="0"/>
              <a:t>BIGSdb</a:t>
            </a:r>
            <a:endParaRPr lang="en-US" sz="3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1037844"/>
            <a:ext cx="9144000" cy="4143031"/>
            <a:chOff x="0" y="1037844"/>
            <a:chExt cx="9144000" cy="41430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037844"/>
              <a:ext cx="9144000" cy="414303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773168" y="1436030"/>
              <a:ext cx="2494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http://</a:t>
              </a:r>
              <a:r>
                <a:rPr lang="en-US" dirty="0" err="1" smtClean="0"/>
                <a:t>www.pubmlst.org</a:t>
              </a:r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976" y="1111329"/>
            <a:ext cx="7242048" cy="3996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762" y="1463031"/>
            <a:ext cx="9144000" cy="313070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066543" y="1111329"/>
            <a:ext cx="5200961" cy="4087834"/>
            <a:chOff x="129762" y="4855084"/>
            <a:chExt cx="5258530" cy="51435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762" y="4855084"/>
              <a:ext cx="5258530" cy="51435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408689" y="6390397"/>
              <a:ext cx="2921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bigsdb.web.pasteur.fr</a:t>
              </a:r>
              <a:r>
                <a:rPr lang="en-US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2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2871"/>
            <a:ext cx="9144000" cy="3616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7983415" cy="825949"/>
          </a:xfrm>
        </p:spPr>
        <p:txBody>
          <a:bodyPr>
            <a:noAutofit/>
          </a:bodyPr>
          <a:lstStyle/>
          <a:p>
            <a:r>
              <a:rPr lang="en-US" sz="3800" dirty="0"/>
              <a:t>Sequence Based Typing </a:t>
            </a:r>
            <a:r>
              <a:rPr lang="en-US" sz="3800" dirty="0" smtClean="0"/>
              <a:t>:</a:t>
            </a:r>
            <a:br>
              <a:rPr lang="en-US" sz="3800" dirty="0" smtClean="0"/>
            </a:br>
            <a:r>
              <a:rPr lang="en-US" sz="3800" dirty="0" err="1" smtClean="0"/>
              <a:t>Enterobase</a:t>
            </a:r>
            <a:endParaRPr lang="en-US" sz="3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7152" y="1018369"/>
            <a:ext cx="8312573" cy="4125131"/>
            <a:chOff x="47152" y="1018369"/>
            <a:chExt cx="8312573" cy="41251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630" y="1018369"/>
              <a:ext cx="7709095" cy="412513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152" y="4681835"/>
              <a:ext cx="1516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Slide Credit : </a:t>
              </a:r>
            </a:p>
            <a:p>
              <a:r>
                <a:rPr lang="en-US" sz="1200" dirty="0" smtClean="0"/>
                <a:t>Nabil-Fareed </a:t>
              </a:r>
              <a:r>
                <a:rPr lang="en-US" sz="1200" dirty="0" err="1" smtClean="0"/>
                <a:t>Alikhan</a:t>
              </a:r>
              <a:endParaRPr lang="en-US" sz="12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92041" y="1385333"/>
            <a:ext cx="648068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Martin Sergeant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Mark </a:t>
            </a:r>
            <a:r>
              <a:rPr lang="en-GB" dirty="0" err="1" smtClean="0"/>
              <a:t>Achtman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/>
              <a:t>Nabil-</a:t>
            </a:r>
            <a:r>
              <a:rPr lang="en-GB" dirty="0" err="1"/>
              <a:t>Fareed</a:t>
            </a:r>
            <a:r>
              <a:rPr lang="en-GB" dirty="0"/>
              <a:t> </a:t>
            </a:r>
            <a:r>
              <a:rPr lang="en-GB" dirty="0" err="1"/>
              <a:t>Alikhan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 err="1"/>
              <a:t>Zhemin</a:t>
            </a:r>
            <a:r>
              <a:rPr lang="en-GB" dirty="0"/>
              <a:t> </a:t>
            </a:r>
            <a:r>
              <a:rPr lang="en-GB" dirty="0" smtClean="0"/>
              <a:t>Zhou</a:t>
            </a:r>
            <a:endParaRPr lang="en-GB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867488" y="1619986"/>
            <a:ext cx="3573127" cy="2383247"/>
          </a:xfrm>
        </p:spPr>
      </p:pic>
    </p:spTree>
    <p:extLst>
      <p:ext uri="{BB962C8B-B14F-4D97-AF65-F5344CB8AC3E}">
        <p14:creationId xmlns:p14="http://schemas.microsoft.com/office/powerpoint/2010/main" val="74243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cgMLST.org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160076"/>
            <a:ext cx="7089006" cy="3910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64" y="1087181"/>
            <a:ext cx="5490874" cy="3996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130" y="1129026"/>
            <a:ext cx="8232111" cy="386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1394"/>
            <a:ext cx="8447314" cy="3469207"/>
          </a:xfrm>
        </p:spPr>
        <p:txBody>
          <a:bodyPr/>
          <a:lstStyle/>
          <a:p>
            <a:r>
              <a:rPr lang="en-US" dirty="0" err="1" smtClean="0"/>
              <a:t>ICEberg</a:t>
            </a:r>
            <a:endParaRPr lang="en-US" dirty="0" smtClean="0"/>
          </a:p>
          <a:p>
            <a:r>
              <a:rPr lang="en-US" dirty="0" smtClean="0"/>
              <a:t>Integral</a:t>
            </a:r>
          </a:p>
          <a:p>
            <a:r>
              <a:rPr lang="en-US" dirty="0" smtClean="0"/>
              <a:t>And many more</a:t>
            </a:r>
            <a:r>
              <a:rPr lang="mr-IN" dirty="0" smtClean="0"/>
              <a:t>…</a:t>
            </a:r>
            <a:r>
              <a:rPr lang="pt-PT" dirty="0" smtClean="0"/>
              <a:t>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54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ICEberg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166" y="1102813"/>
            <a:ext cx="5527323" cy="4048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246" y="1212145"/>
            <a:ext cx="7665156" cy="32168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2314" y="1748746"/>
            <a:ext cx="2912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db-mml.sjtu.edu.cn</a:t>
            </a:r>
            <a:r>
              <a:rPr lang="en-US" sz="1400" b="1" dirty="0"/>
              <a:t>/</a:t>
            </a:r>
            <a:r>
              <a:rPr lang="en-US" sz="1400" b="1" dirty="0" err="1"/>
              <a:t>ICEberg</a:t>
            </a:r>
            <a:r>
              <a:rPr lang="en-US" sz="1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748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78" y="1124376"/>
            <a:ext cx="5798256" cy="40191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2739" y="3511256"/>
            <a:ext cx="2138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integrall.bio.ua.pt</a:t>
            </a:r>
            <a:r>
              <a:rPr lang="en-US" sz="1400" b="1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234" y="2566672"/>
            <a:ext cx="2853677" cy="25047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0356" y="1150900"/>
            <a:ext cx="3143956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Integrons</a:t>
            </a:r>
            <a:r>
              <a:rPr lang="en-US" sz="14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 </a:t>
            </a:r>
            <a:endParaRPr lang="en-US" sz="1400" dirty="0" smtClean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allow </a:t>
            </a:r>
            <a:r>
              <a:rPr lang="en-US" sz="12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bacteria to capture and express gene cassettes </a:t>
            </a:r>
            <a:endParaRPr lang="en-US" sz="1200" dirty="0" smtClean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Composed of 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200" i="1" dirty="0" err="1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intI</a:t>
            </a:r>
            <a:r>
              <a:rPr lang="en-US" sz="1200" i="1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200" dirty="0">
                <a:latin typeface="Verdana" charset="0"/>
                <a:ea typeface="Verdana" charset="0"/>
                <a:cs typeface="Verdana" charset="0"/>
              </a:rPr>
              <a:t>a recombination site </a:t>
            </a:r>
            <a:r>
              <a:rPr lang="en-US" sz="1200" dirty="0" err="1" smtClean="0">
                <a:latin typeface="Verdana" charset="0"/>
                <a:ea typeface="Verdana" charset="0"/>
                <a:cs typeface="Verdana" charset="0"/>
              </a:rPr>
              <a:t>attI</a:t>
            </a:r>
            <a:endParaRPr lang="en-US" sz="1200" dirty="0" smtClean="0">
              <a:latin typeface="Verdana" charset="0"/>
              <a:ea typeface="Verdana" charset="0"/>
              <a:cs typeface="Verdana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 gene </a:t>
            </a:r>
            <a:r>
              <a:rPr lang="en-US" sz="1200" dirty="0" err="1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cassetes</a:t>
            </a:r>
            <a:endParaRPr lang="en-US" sz="120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92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Greatest 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the databases have:</a:t>
            </a:r>
          </a:p>
          <a:p>
            <a:pPr lvl="1"/>
            <a:r>
              <a:rPr lang="en-US" b="1" dirty="0" smtClean="0"/>
              <a:t>manually curated data </a:t>
            </a:r>
          </a:p>
          <a:p>
            <a:pPr lvl="1"/>
            <a:r>
              <a:rPr lang="en-US" b="1" dirty="0"/>
              <a:t>l</a:t>
            </a:r>
            <a:r>
              <a:rPr lang="en-US" b="1" dirty="0" smtClean="0"/>
              <a:t>inks for the original publication (?)</a:t>
            </a:r>
          </a:p>
          <a:p>
            <a:endParaRPr lang="en-US" b="1" dirty="0"/>
          </a:p>
          <a:p>
            <a:r>
              <a:rPr lang="en-US" dirty="0" smtClean="0"/>
              <a:t>However manual curation is a huge caveat due to the sustainability of the process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3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Statistics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74" y="1155933"/>
            <a:ext cx="4246092" cy="3088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747" y="1157397"/>
            <a:ext cx="4449240" cy="32358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4014"/>
            <a:ext cx="1526822" cy="5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6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these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Querying annotation in the the website</a:t>
            </a:r>
          </a:p>
          <a:p>
            <a:endParaRPr lang="en-US" dirty="0" smtClean="0"/>
          </a:p>
          <a:p>
            <a:r>
              <a:rPr lang="en-US" dirty="0" smtClean="0"/>
              <a:t>Selecting species of interest, and browsing the website</a:t>
            </a:r>
          </a:p>
          <a:p>
            <a:endParaRPr lang="en-US" dirty="0" smtClean="0"/>
          </a:p>
          <a:p>
            <a:r>
              <a:rPr lang="en-US" dirty="0" smtClean="0"/>
              <a:t>BLAST query for DNA or Protein</a:t>
            </a:r>
          </a:p>
        </p:txBody>
      </p:sp>
    </p:spTree>
    <p:extLst>
      <p:ext uri="{BB962C8B-B14F-4D97-AF65-F5344CB8AC3E}">
        <p14:creationId xmlns:p14="http://schemas.microsoft.com/office/powerpoint/2010/main" val="82462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these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67" y="1056132"/>
            <a:ext cx="8229600" cy="319162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Download the gene/protein databases </a:t>
            </a:r>
          </a:p>
          <a:p>
            <a:r>
              <a:rPr lang="en-US" sz="2400" dirty="0" smtClean="0"/>
              <a:t>and use them as templates for searching own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2621273"/>
            <a:ext cx="3216822" cy="1165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77535" y="3020653"/>
            <a:ext cx="127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ABRICATE 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57200" y="3877572"/>
            <a:ext cx="2217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katholt</a:t>
            </a:r>
            <a:r>
              <a:rPr lang="en-US" sz="1200" dirty="0"/>
              <a:t>/srst2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1069" y="2084212"/>
            <a:ext cx="204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Analysis from the Reads</a:t>
            </a:r>
            <a:endParaRPr lang="en-US" sz="1400" b="1"/>
          </a:p>
        </p:txBody>
      </p:sp>
      <p:sp>
        <p:nvSpPr>
          <p:cNvPr id="8" name="TextBox 7"/>
          <p:cNvSpPr txBox="1"/>
          <p:nvPr/>
        </p:nvSpPr>
        <p:spPr>
          <a:xfrm>
            <a:off x="6727954" y="2100504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Analysis from the assemblies</a:t>
            </a:r>
            <a:endParaRPr lang="en-US" sz="1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701" y="2975421"/>
            <a:ext cx="3071495" cy="44464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80045" y="3877571"/>
            <a:ext cx="2584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/B-UMMI/</a:t>
            </a:r>
            <a:r>
              <a:rPr lang="en-US" sz="1200" dirty="0" err="1"/>
              <a:t>ReMatCh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6537196" y="3893941"/>
            <a:ext cx="26068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tseemann</a:t>
            </a:r>
            <a:r>
              <a:rPr lang="en-US" sz="1200" dirty="0"/>
              <a:t>/</a:t>
            </a:r>
            <a:r>
              <a:rPr lang="en-US" sz="1200" dirty="0" err="1"/>
              <a:t>abricate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542841" y="4213793"/>
            <a:ext cx="2601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Pre-packed with 7 DBs:</a:t>
            </a:r>
          </a:p>
          <a:p>
            <a:r>
              <a:rPr lang="en-US" sz="1200" dirty="0" err="1"/>
              <a:t>Resfinder</a:t>
            </a:r>
            <a:r>
              <a:rPr lang="en-US" sz="1200" dirty="0"/>
              <a:t>, CARD, ARG-ANNOT, NCBI BARRGD, NCBI, </a:t>
            </a:r>
            <a:r>
              <a:rPr lang="en-US" sz="1200" dirty="0" err="1"/>
              <a:t>EcOH</a:t>
            </a:r>
            <a:r>
              <a:rPr lang="en-US" sz="1200" dirty="0"/>
              <a:t>, </a:t>
            </a:r>
            <a:r>
              <a:rPr lang="en-US" sz="1200" dirty="0" err="1"/>
              <a:t>PlasmidFinder</a:t>
            </a:r>
            <a:r>
              <a:rPr lang="en-US" sz="1200" dirty="0"/>
              <a:t> and VFDB.</a:t>
            </a:r>
          </a:p>
        </p:txBody>
      </p:sp>
    </p:spTree>
    <p:extLst>
      <p:ext uri="{BB962C8B-B14F-4D97-AF65-F5344CB8AC3E}">
        <p14:creationId xmlns:p14="http://schemas.microsoft.com/office/powerpoint/2010/main" val="168445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“Sharing is Caring”</a:t>
            </a:r>
          </a:p>
          <a:p>
            <a:endParaRPr lang="en-US" dirty="0" smtClean="0"/>
          </a:p>
          <a:p>
            <a:r>
              <a:rPr lang="en-US" dirty="0" smtClean="0"/>
              <a:t>Database sustainability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/Web services Privacy issues</a:t>
            </a:r>
          </a:p>
          <a:p>
            <a:endParaRPr lang="en-US" dirty="0"/>
          </a:p>
          <a:p>
            <a:r>
              <a:rPr lang="en-US" dirty="0" smtClean="0"/>
              <a:t>Data Quality issues</a:t>
            </a:r>
          </a:p>
          <a:p>
            <a:endParaRPr lang="en-US" dirty="0"/>
          </a:p>
          <a:p>
            <a:r>
              <a:rPr lang="en-US" dirty="0" smtClean="0"/>
              <a:t>No need to reinvent the wheel: Nomenclature issues </a:t>
            </a:r>
            <a:r>
              <a:rPr lang="mr-IN" dirty="0" smtClean="0"/>
              <a:t>–</a:t>
            </a:r>
            <a:r>
              <a:rPr lang="en-US" dirty="0" smtClean="0"/>
              <a:t> use of ontologies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Acknowledgments</a:t>
            </a:r>
          </a:p>
        </p:txBody>
      </p:sp>
      <p:pic>
        <p:nvPicPr>
          <p:cNvPr id="63490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580" y="1180079"/>
            <a:ext cx="6298406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2203" y="1357576"/>
            <a:ext cx="3774281" cy="283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47" y="4246107"/>
            <a:ext cx="1135941" cy="897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68616" y="4802594"/>
            <a:ext cx="142859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</a:t>
            </a:r>
            <a:r>
              <a:rPr lang="en-US" sz="1350" dirty="0" err="1"/>
              <a:t>im.fm.ul.pt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50386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8229600" cy="939546"/>
          </a:xfrm>
        </p:spPr>
        <p:txBody>
          <a:bodyPr>
            <a:normAutofit/>
          </a:bodyPr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40" name="Shape 437"/>
          <p:cNvSpPr txBox="1"/>
          <p:nvPr/>
        </p:nvSpPr>
        <p:spPr>
          <a:xfrm>
            <a:off x="160021" y="2052591"/>
            <a:ext cx="8983979" cy="111460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just"/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INNUENDO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[GP/EFSA/AFSCO/2015/01/CT2] </a:t>
            </a:r>
          </a:p>
          <a:p>
            <a:pPr algn="just"/>
            <a:endParaRPr lang="pt-PT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BacGenTrack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[FCT /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Scientific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Technological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Research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Council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Turkey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TUBITAK/0004/2014]</a:t>
            </a:r>
          </a:p>
          <a:p>
            <a:pPr algn="just"/>
            <a:endParaRPr lang="pt-PT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ONEIDA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(LISBOA-01-0145-FEDER-016417)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co-funded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FEEI - “Fundos Europeus Estruturais e de Investimento”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“Programa Operacional Regional Lisboa 2020”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funds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PT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FCT - “Fundação para a Ciência e Tecnologia”</a:t>
            </a:r>
          </a:p>
          <a:p>
            <a:pPr algn="just">
              <a:buClr>
                <a:schemeClr val="dk1"/>
              </a:buClr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buClr>
                <a:schemeClr val="dk1"/>
              </a:buClr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r>
              <a:rPr lang="pt-PT" sz="1400" dirty="0">
                <a:solidFill>
                  <a:schemeClr val="dk1"/>
                </a:solidFill>
              </a:rPr>
              <a:t>					</a:t>
            </a:r>
          </a:p>
          <a:p>
            <a:pPr algn="just"/>
            <a:r>
              <a:rPr lang="pt-PT" sz="1400" dirty="0">
                <a:solidFill>
                  <a:schemeClr val="dk1"/>
                </a:solidFill>
              </a:rPr>
              <a:t>				</a:t>
            </a:r>
          </a:p>
          <a:p>
            <a:pPr algn="just"/>
            <a:r>
              <a:rPr lang="pt-PT" sz="1400" dirty="0">
                <a:solidFill>
                  <a:schemeClr val="dk1"/>
                </a:solidFill>
              </a:rPr>
              <a:t>			</a:t>
            </a:r>
          </a:p>
          <a:p>
            <a:pPr algn="just"/>
            <a:r>
              <a:rPr lang="pt-PT" sz="1400" dirty="0">
                <a:solidFill>
                  <a:schemeClr val="dk1"/>
                </a:solidFill>
              </a:rPr>
              <a:t>		</a:t>
            </a:r>
          </a:p>
        </p:txBody>
      </p:sp>
      <p:sp>
        <p:nvSpPr>
          <p:cNvPr id="41" name="Shape 438"/>
          <p:cNvSpPr txBox="1"/>
          <p:nvPr/>
        </p:nvSpPr>
        <p:spPr>
          <a:xfrm>
            <a:off x="160022" y="2766416"/>
            <a:ext cx="4802768" cy="182844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-52388">
              <a:lnSpc>
                <a:spcPct val="115000"/>
              </a:lnSpc>
              <a:buClr>
                <a:schemeClr val="dk1"/>
              </a:buClr>
              <a:buSzPct val="122222"/>
            </a:pPr>
            <a:r>
              <a:rPr lang="pt-PT" sz="1200" b="1" dirty="0" err="1">
                <a:solidFill>
                  <a:srgbClr val="333333"/>
                </a:solidFill>
                <a:highlight>
                  <a:srgbClr val="FFFFFF"/>
                </a:highlight>
              </a:rPr>
              <a:t>Disclaimer</a:t>
            </a:r>
            <a:endParaRPr lang="pt-PT" sz="1200" b="1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ct val="122222"/>
            </a:pP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conclusions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findings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and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opinions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expressed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in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this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presentation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reflect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only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view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INNUENDO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consortium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members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and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not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official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position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European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Food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Safety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Authority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nor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Government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Basque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Country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that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are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not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responsible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for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any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use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that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may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be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made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information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contain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</a:p>
          <a:p>
            <a:endParaRPr sz="1200" dirty="0"/>
          </a:p>
        </p:txBody>
      </p:sp>
      <p:pic>
        <p:nvPicPr>
          <p:cNvPr id="12" name="Shape 430" descr="ummi1small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0787" y="4352423"/>
            <a:ext cx="726013" cy="59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431" descr="LOGO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8855" y="4352220"/>
            <a:ext cx="1294875" cy="5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432" descr="logo_imm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0001" y="4419955"/>
            <a:ext cx="1266300" cy="4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433" descr="customLogo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254" y="3290394"/>
            <a:ext cx="2027029" cy="5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434" descr="logo-fct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191" y="4297850"/>
            <a:ext cx="1160099" cy="6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435" descr="ULISBOA_VERTICAL_RGB.jpg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824" y="4371538"/>
            <a:ext cx="473324" cy="666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436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4790" y="3940097"/>
            <a:ext cx="2807100" cy="353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4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Databases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500" y="1202213"/>
            <a:ext cx="4086187" cy="35746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55514" y="1481490"/>
            <a:ext cx="2996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Browser access and search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BLAST searches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ftp access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77451" y="4697314"/>
            <a:ext cx="370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REST APIs (programmatic access)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536" y="4676839"/>
            <a:ext cx="3212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programmatic access : </a:t>
            </a:r>
            <a:r>
              <a:rPr lang="en-US" dirty="0" err="1" smtClean="0"/>
              <a:t>eutils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2103" y="3861526"/>
            <a:ext cx="1526822" cy="5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49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NCBI Sequence Read Archive (SRA)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3" y="1403696"/>
            <a:ext cx="9144000" cy="342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2753" y="1126697"/>
            <a:ext cx="457200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200" b="1" dirty="0"/>
              <a:t>https://</a:t>
            </a:r>
            <a:r>
              <a:rPr lang="en-US" sz="1200" b="1" dirty="0" err="1"/>
              <a:t>www.ncbi.nlm.nih.gov</a:t>
            </a:r>
            <a:r>
              <a:rPr lang="en-US" sz="1200" b="1" dirty="0"/>
              <a:t>/genome/browse/?report=2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91535" y="1126697"/>
            <a:ext cx="4776538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https://</a:t>
            </a:r>
            <a:r>
              <a:rPr lang="en-US" sz="1200" b="1" dirty="0" err="1"/>
              <a:t>www.ncbi.nlm.nih.gov</a:t>
            </a:r>
            <a:r>
              <a:rPr lang="en-US" sz="1200" b="1" dirty="0"/>
              <a:t>/</a:t>
            </a:r>
            <a:r>
              <a:rPr lang="en-US" sz="1200" b="1" dirty="0" err="1"/>
              <a:t>sra?term</a:t>
            </a:r>
            <a:r>
              <a:rPr lang="en-US" sz="1200" b="1" dirty="0"/>
              <a:t>=Bacteria%5BOrganism%5D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53" y="1374407"/>
            <a:ext cx="7988639" cy="37690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838" y="1075297"/>
            <a:ext cx="2715190" cy="4078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291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 Reference Collection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818" y="1056132"/>
            <a:ext cx="7277100" cy="38532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32100" y="4740225"/>
            <a:ext cx="6311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www.sanger.ac.uk</a:t>
            </a:r>
            <a:r>
              <a:rPr lang="en-US" b="1" dirty="0"/>
              <a:t>/resources/downloads/bacteria/</a:t>
            </a:r>
            <a:r>
              <a:rPr lang="en-US" b="1" dirty="0" err="1"/>
              <a:t>nctc</a:t>
            </a:r>
            <a:r>
              <a:rPr lang="en-US" b="1" dirty="0"/>
              <a:t>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1230" y="2267447"/>
            <a:ext cx="1297270" cy="3870"/>
          </a:xfrm>
          <a:prstGeom prst="line">
            <a:avLst/>
          </a:prstGeom>
          <a:ln w="25400" cmpd="sng">
            <a:solidFill>
              <a:srgbClr val="FF0000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272417" y="2671638"/>
            <a:ext cx="3826951" cy="7953"/>
          </a:xfrm>
          <a:prstGeom prst="line">
            <a:avLst/>
          </a:prstGeom>
          <a:ln w="25400" cmpd="sng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2672" y="2802512"/>
            <a:ext cx="2909747" cy="13324"/>
          </a:xfrm>
          <a:prstGeom prst="line">
            <a:avLst/>
          </a:prstGeom>
          <a:ln w="25400" cmpd="sng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65147" y="2951703"/>
            <a:ext cx="3062147" cy="13324"/>
          </a:xfrm>
          <a:prstGeom prst="line">
            <a:avLst/>
          </a:prstGeom>
          <a:ln w="25400" cmpd="sng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162671" y="3050698"/>
            <a:ext cx="2238830" cy="11693"/>
          </a:xfrm>
          <a:prstGeom prst="line">
            <a:avLst/>
          </a:prstGeom>
          <a:ln w="25400" cmpd="sng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19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INNUCA: QA/QC Assembly pipeline </a:t>
            </a:r>
            <a:endParaRPr lang="en-US" dirty="0"/>
          </a:p>
        </p:txBody>
      </p:sp>
      <p:pic>
        <p:nvPicPr>
          <p:cNvPr id="4" name="Imagem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340" y="1111949"/>
            <a:ext cx="1264007" cy="36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602" y="1144059"/>
            <a:ext cx="2601523" cy="398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73097" y="2535234"/>
            <a:ext cx="2565578" cy="163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5790107" y="2893105"/>
            <a:ext cx="3353893" cy="784794"/>
            <a:chOff x="4654685" y="38531477"/>
            <a:chExt cx="6344936" cy="1484683"/>
          </a:xfrm>
        </p:grpSpPr>
        <p:pic>
          <p:nvPicPr>
            <p:cNvPr id="8" name="Picture 8" descr="http://bowtie-bio.sourceforge.net/bowtie2/images/bowtie_logo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668" y="38531477"/>
              <a:ext cx="1151901" cy="50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ângulo 8"/>
            <p:cNvSpPr/>
            <p:nvPr/>
          </p:nvSpPr>
          <p:spPr>
            <a:xfrm>
              <a:off x="6189340" y="38597577"/>
              <a:ext cx="4479728" cy="3930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50" dirty="0"/>
                <a:t>http://bowtie-bio.sourceforge.net/bowtie2/index.shtml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4654685" y="39016640"/>
              <a:ext cx="1104466" cy="414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825" dirty="0" err="1"/>
                <a:t>samtools</a:t>
              </a:r>
              <a:endParaRPr lang="en-GB" sz="825" dirty="0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6189340" y="39084246"/>
              <a:ext cx="2023339" cy="3930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50" dirty="0"/>
                <a:t>http://www.htslib.org/</a:t>
              </a:r>
            </a:p>
          </p:txBody>
        </p:sp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0331" y="39422922"/>
              <a:ext cx="593238" cy="593238"/>
            </a:xfrm>
            <a:prstGeom prst="rect">
              <a:avLst/>
            </a:prstGeom>
          </p:spPr>
        </p:pic>
        <p:sp>
          <p:nvSpPr>
            <p:cNvPr id="13" name="Retângulo 12"/>
            <p:cNvSpPr/>
            <p:nvPr/>
          </p:nvSpPr>
          <p:spPr>
            <a:xfrm>
              <a:off x="6189340" y="39534873"/>
              <a:ext cx="4810281" cy="3930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50" dirty="0"/>
                <a:t>http://www.bioinformatics.babraham.ac.uk/projects/fastqc/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789460" y="2027986"/>
            <a:ext cx="2550389" cy="858833"/>
            <a:chOff x="11912977" y="38378022"/>
            <a:chExt cx="4824856" cy="1624751"/>
          </a:xfrm>
        </p:grpSpPr>
        <p:pic>
          <p:nvPicPr>
            <p:cNvPr id="15" name="Picture 6" descr="SPAdes Assembler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2989" y="38378022"/>
              <a:ext cx="679020" cy="741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tângulo 16"/>
            <p:cNvSpPr/>
            <p:nvPr/>
          </p:nvSpPr>
          <p:spPr>
            <a:xfrm>
              <a:off x="13437779" y="38564333"/>
              <a:ext cx="3018025" cy="3930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50" dirty="0"/>
                <a:t>http://cab.spbu.ru/software/spades/</a:t>
              </a:r>
            </a:p>
          </p:txBody>
        </p:sp>
        <p:pic>
          <p:nvPicPr>
            <p:cNvPr id="17" name="Picture 10" descr="Pilon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2977" y="39124356"/>
              <a:ext cx="1299031" cy="3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tângulo 18"/>
            <p:cNvSpPr/>
            <p:nvPr/>
          </p:nvSpPr>
          <p:spPr>
            <a:xfrm>
              <a:off x="13437779" y="39123084"/>
              <a:ext cx="3300054" cy="3930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50" dirty="0"/>
                <a:t>https://github.com/broadinstitute/pilon</a:t>
              </a:r>
            </a:p>
          </p:txBody>
        </p:sp>
        <p:sp>
          <p:nvSpPr>
            <p:cNvPr id="19" name="CaixaDeTexto 19"/>
            <p:cNvSpPr txBox="1"/>
            <p:nvPr/>
          </p:nvSpPr>
          <p:spPr>
            <a:xfrm>
              <a:off x="12120554" y="39563587"/>
              <a:ext cx="980131" cy="414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825" dirty="0"/>
                <a:t>MLST 2</a:t>
              </a:r>
              <a:endParaRPr lang="en-GB" sz="825" dirty="0"/>
            </a:p>
          </p:txBody>
        </p:sp>
        <p:sp>
          <p:nvSpPr>
            <p:cNvPr id="20" name="Retângulo 21"/>
            <p:cNvSpPr/>
            <p:nvPr/>
          </p:nvSpPr>
          <p:spPr>
            <a:xfrm>
              <a:off x="13437779" y="39609751"/>
              <a:ext cx="2936145" cy="3930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50" dirty="0"/>
                <a:t>https://github.com/tseemann/mlst</a:t>
              </a:r>
            </a:p>
          </p:txBody>
        </p:sp>
      </p:grpSp>
      <p:sp>
        <p:nvSpPr>
          <p:cNvPr id="21" name="CaixaDeTexto 22"/>
          <p:cNvSpPr txBox="1"/>
          <p:nvPr/>
        </p:nvSpPr>
        <p:spPr>
          <a:xfrm>
            <a:off x="6104911" y="1610239"/>
            <a:ext cx="2455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 err="1" smtClean="0"/>
              <a:t>Dependencies</a:t>
            </a:r>
            <a:r>
              <a:rPr lang="pt-PT" sz="2000" b="1" dirty="0" smtClean="0"/>
              <a:t> : </a:t>
            </a:r>
            <a:endParaRPr lang="en-GB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520892" y="3850734"/>
            <a:ext cx="362310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Features 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Species confirmation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Contamination detection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Assembly correction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Multiple allele detection -&gt; multiple strains</a:t>
            </a:r>
            <a:endParaRPr lang="en-US" sz="1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097649" y="2050066"/>
            <a:ext cx="2455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smtClean="0"/>
              <a:t>Spades</a:t>
            </a:r>
            <a:endParaRPr lang="en-GB" sz="2000" b="1" dirty="0"/>
          </a:p>
        </p:txBody>
      </p:sp>
      <p:sp>
        <p:nvSpPr>
          <p:cNvPr id="24" name="Rectangle 23"/>
          <p:cNvSpPr/>
          <p:nvPr/>
        </p:nvSpPr>
        <p:spPr>
          <a:xfrm>
            <a:off x="2369100" y="1207755"/>
            <a:ext cx="4453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/INNUENDOCON/</a:t>
            </a:r>
            <a:r>
              <a:rPr lang="en-US" dirty="0" err="1"/>
              <a:t>INNUca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4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0" y="67763"/>
            <a:ext cx="9512300" cy="939546"/>
          </a:xfrm>
        </p:spPr>
        <p:txBody>
          <a:bodyPr>
            <a:noAutofit/>
          </a:bodyPr>
          <a:lstStyle/>
          <a:p>
            <a:r>
              <a:rPr lang="en-US" sz="3800" dirty="0" smtClean="0"/>
              <a:t>Making the case for </a:t>
            </a:r>
            <a:br>
              <a:rPr lang="en-US" sz="3800" dirty="0" smtClean="0"/>
            </a:br>
            <a:r>
              <a:rPr lang="en-US" sz="3800" dirty="0"/>
              <a:t>	</a:t>
            </a:r>
            <a:r>
              <a:rPr lang="en-US" sz="3800" dirty="0" smtClean="0"/>
              <a:t>High Throughput Sequencing</a:t>
            </a:r>
            <a:endParaRPr lang="en-US" sz="3800" dirty="0"/>
          </a:p>
        </p:txBody>
      </p:sp>
      <p:sp>
        <p:nvSpPr>
          <p:cNvPr id="40" name="Smiley Face 39"/>
          <p:cNvSpPr/>
          <p:nvPr/>
        </p:nvSpPr>
        <p:spPr>
          <a:xfrm>
            <a:off x="1177008" y="2090142"/>
            <a:ext cx="459581" cy="484585"/>
          </a:xfrm>
          <a:prstGeom prst="smileyFace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1686595" y="2094903"/>
            <a:ext cx="1378744" cy="946841"/>
            <a:chOff x="820571" y="1680203"/>
            <a:chExt cx="1838788" cy="1262020"/>
          </a:xfrm>
        </p:grpSpPr>
        <p:sp>
          <p:nvSpPr>
            <p:cNvPr id="47" name="Right Arrow 7"/>
            <p:cNvSpPr/>
            <p:nvPr/>
          </p:nvSpPr>
          <p:spPr>
            <a:xfrm>
              <a:off x="852329" y="1723051"/>
              <a:ext cx="979734" cy="48402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dirty="0"/>
                <a:t>       </a:t>
              </a:r>
            </a:p>
          </p:txBody>
        </p:sp>
        <p:sp>
          <p:nvSpPr>
            <p:cNvPr id="48" name="TextBox 7"/>
            <p:cNvSpPr txBox="1">
              <a:spLocks noChangeArrowheads="1"/>
            </p:cNvSpPr>
            <p:nvPr/>
          </p:nvSpPr>
          <p:spPr bwMode="auto">
            <a:xfrm>
              <a:off x="820571" y="2265348"/>
              <a:ext cx="1496941" cy="67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9pPr>
            </a:lstStyle>
            <a:p>
              <a:r>
                <a:rPr lang="en-US" sz="1350"/>
                <a:t>Microbiological</a:t>
              </a:r>
            </a:p>
            <a:p>
              <a:r>
                <a:rPr lang="en-US" sz="1350"/>
                <a:t>Sample 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321136" y="1791290"/>
              <a:ext cx="192136" cy="204718"/>
            </a:xfrm>
            <a:prstGeom prst="ellipse">
              <a:avLst/>
            </a:prstGeom>
            <a:solidFill>
              <a:srgbClr val="AD3A88"/>
            </a:solidFill>
            <a:ln>
              <a:solidFill>
                <a:srgbClr val="AD3A8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0" name="Oval 49"/>
            <p:cNvSpPr/>
            <p:nvPr/>
          </p:nvSpPr>
          <p:spPr>
            <a:xfrm>
              <a:off x="2224274" y="1972202"/>
              <a:ext cx="192135" cy="204718"/>
            </a:xfrm>
            <a:prstGeom prst="ellipse">
              <a:avLst/>
            </a:prstGeom>
            <a:solidFill>
              <a:srgbClr val="AD3A88"/>
            </a:solidFill>
            <a:ln>
              <a:solidFill>
                <a:srgbClr val="AD3A8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1" name="Oval 50"/>
            <p:cNvSpPr/>
            <p:nvPr/>
          </p:nvSpPr>
          <p:spPr>
            <a:xfrm>
              <a:off x="2467223" y="1680203"/>
              <a:ext cx="192136" cy="204718"/>
            </a:xfrm>
            <a:prstGeom prst="ellipse">
              <a:avLst/>
            </a:prstGeom>
            <a:solidFill>
              <a:srgbClr val="AD3A88"/>
            </a:solidFill>
            <a:ln>
              <a:solidFill>
                <a:srgbClr val="AD3A8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2" name="Oval 51"/>
            <p:cNvSpPr/>
            <p:nvPr/>
          </p:nvSpPr>
          <p:spPr>
            <a:xfrm>
              <a:off x="2032138" y="2045202"/>
              <a:ext cx="192136" cy="204718"/>
            </a:xfrm>
            <a:prstGeom prst="ellipse">
              <a:avLst/>
            </a:prstGeom>
            <a:solidFill>
              <a:srgbClr val="AD3A88"/>
            </a:solidFill>
            <a:ln>
              <a:solidFill>
                <a:srgbClr val="AD3A8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1263922" y="1637704"/>
            <a:ext cx="13740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r>
              <a:rPr lang="en-US" sz="1350" dirty="0"/>
              <a:t>The Ideal Scenario</a:t>
            </a:r>
          </a:p>
        </p:txBody>
      </p: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2514202" y="2211823"/>
            <a:ext cx="2327828" cy="2939545"/>
            <a:chOff x="1971429" y="1749361"/>
            <a:chExt cx="3103480" cy="3918611"/>
          </a:xfrm>
        </p:grpSpPr>
        <p:pic>
          <p:nvPicPr>
            <p:cNvPr id="55" name="Picture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230" y="2936163"/>
              <a:ext cx="1653157" cy="1851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Bent Arrow 16"/>
            <p:cNvSpPr/>
            <p:nvPr/>
          </p:nvSpPr>
          <p:spPr>
            <a:xfrm rot="5400000">
              <a:off x="3044259" y="1754087"/>
              <a:ext cx="693599" cy="684148"/>
            </a:xfrm>
            <a:prstGeom prst="ben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7" name="TextBox 16"/>
            <p:cNvSpPr txBox="1">
              <a:spLocks noChangeArrowheads="1"/>
            </p:cNvSpPr>
            <p:nvPr/>
          </p:nvSpPr>
          <p:spPr bwMode="auto">
            <a:xfrm>
              <a:off x="1971429" y="4714054"/>
              <a:ext cx="3103480" cy="95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9pPr>
            </a:lstStyle>
            <a:p>
              <a:r>
                <a:rPr lang="en-US" sz="1350" dirty="0">
                  <a:latin typeface="Arial Black"/>
                  <a:cs typeface="Arial Black"/>
                </a:rPr>
                <a:t>Magic Box of</a:t>
              </a:r>
            </a:p>
            <a:p>
              <a:r>
                <a:rPr lang="en-US" sz="1350" dirty="0">
                  <a:latin typeface="Arial Black"/>
                  <a:cs typeface="Arial Black"/>
                </a:rPr>
                <a:t>NGS Wonders for Clinical Microbiology </a:t>
              </a:r>
            </a:p>
          </p:txBody>
        </p:sp>
      </p:grpSp>
      <p:sp>
        <p:nvSpPr>
          <p:cNvPr id="58" name="TextBox 57"/>
          <p:cNvSpPr txBox="1"/>
          <p:nvPr/>
        </p:nvSpPr>
        <p:spPr bwMode="auto">
          <a:xfrm>
            <a:off x="4544615" y="1215675"/>
            <a:ext cx="2853473" cy="32085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350" b="1" dirty="0"/>
              <a:t>Completely characterized strain:</a:t>
            </a:r>
          </a:p>
          <a:p>
            <a:pPr>
              <a:defRPr/>
            </a:pPr>
            <a:endParaRPr lang="en-US" sz="1350" dirty="0"/>
          </a:p>
          <a:p>
            <a:pPr marL="214313" indent="-214313">
              <a:buFont typeface="Arial"/>
              <a:buChar char="•"/>
              <a:defRPr/>
            </a:pPr>
            <a:r>
              <a:rPr lang="en-US" sz="1350" dirty="0"/>
              <a:t>Species Identification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350" dirty="0"/>
              <a:t>Serotype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350" dirty="0"/>
              <a:t>Multilocus Sequence Type (MLST)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350" dirty="0" err="1"/>
              <a:t>cgMLST</a:t>
            </a:r>
            <a:r>
              <a:rPr lang="en-US" sz="1350" dirty="0"/>
              <a:t> / </a:t>
            </a:r>
            <a:r>
              <a:rPr lang="en-US" sz="1350" dirty="0" err="1"/>
              <a:t>wgMLST</a:t>
            </a:r>
            <a:r>
              <a:rPr lang="en-US" sz="1350" dirty="0"/>
              <a:t> / SNPs 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350" dirty="0"/>
              <a:t>Antibiotic resistance profile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350" dirty="0"/>
              <a:t>Virulence factors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350" dirty="0"/>
              <a:t>Other SBTM information </a:t>
            </a:r>
            <a:r>
              <a:rPr lang="en-US" sz="1350" dirty="0" err="1"/>
              <a:t>eg</a:t>
            </a:r>
            <a:r>
              <a:rPr lang="en-US" sz="1350" dirty="0"/>
              <a:t>:</a:t>
            </a:r>
          </a:p>
          <a:p>
            <a:pPr marL="557213" lvl="1" indent="-214313">
              <a:buFont typeface="Arial"/>
              <a:buChar char="•"/>
              <a:defRPr/>
            </a:pPr>
            <a:r>
              <a:rPr lang="en-US" sz="1350" i="1" dirty="0"/>
              <a:t>spa</a:t>
            </a:r>
            <a:r>
              <a:rPr lang="en-US" sz="1350" dirty="0"/>
              <a:t> (</a:t>
            </a:r>
            <a:r>
              <a:rPr lang="en-US" sz="1350" i="1" dirty="0"/>
              <a:t>S. </a:t>
            </a:r>
            <a:r>
              <a:rPr lang="en-US" sz="1350" i="1" dirty="0" err="1"/>
              <a:t>aureus</a:t>
            </a:r>
            <a:r>
              <a:rPr lang="en-US" sz="1350" dirty="0"/>
              <a:t>)</a:t>
            </a:r>
          </a:p>
          <a:p>
            <a:pPr marL="557213" lvl="1" indent="-214313">
              <a:buFont typeface="Arial"/>
              <a:buChar char="•"/>
              <a:defRPr/>
            </a:pPr>
            <a:r>
              <a:rPr lang="en-US" sz="1350" i="1" dirty="0" err="1"/>
              <a:t>emm</a:t>
            </a:r>
            <a:r>
              <a:rPr lang="en-US" sz="1350" i="1" dirty="0"/>
              <a:t> </a:t>
            </a:r>
            <a:r>
              <a:rPr lang="en-US" sz="1350" dirty="0"/>
              <a:t> (Group A </a:t>
            </a:r>
            <a:r>
              <a:rPr lang="en-US" sz="1350" i="1" dirty="0"/>
              <a:t>Streptococcus</a:t>
            </a:r>
            <a:r>
              <a:rPr lang="en-US" sz="1350" dirty="0"/>
              <a:t>)</a:t>
            </a:r>
          </a:p>
          <a:p>
            <a:pPr marL="214313" indent="-214313">
              <a:buFont typeface="Arial"/>
              <a:buChar char="•"/>
              <a:defRPr/>
            </a:pPr>
            <a:endParaRPr lang="en-US" sz="1350" dirty="0"/>
          </a:p>
          <a:p>
            <a:pPr>
              <a:defRPr/>
            </a:pPr>
            <a:endParaRPr lang="en-US" sz="1350" dirty="0"/>
          </a:p>
          <a:p>
            <a:pPr>
              <a:defRPr/>
            </a:pPr>
            <a:endParaRPr lang="en-US" sz="1350" dirty="0"/>
          </a:p>
          <a:p>
            <a:pPr>
              <a:defRPr/>
            </a:pPr>
            <a:endParaRPr lang="en-US" sz="1350" dirty="0"/>
          </a:p>
        </p:txBody>
      </p:sp>
      <p:sp>
        <p:nvSpPr>
          <p:cNvPr id="59" name="Bent Arrow 16"/>
          <p:cNvSpPr/>
          <p:nvPr/>
        </p:nvSpPr>
        <p:spPr bwMode="auto">
          <a:xfrm rot="5400000" flipH="1">
            <a:off x="4896168" y="3134309"/>
            <a:ext cx="520303" cy="152772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4623"/>
            </a:avLst>
          </a:prstGeom>
          <a:solidFill>
            <a:srgbClr val="FFFF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5266" y="1486684"/>
            <a:ext cx="987515" cy="783436"/>
          </a:xfrm>
          <a:prstGeom prst="rect">
            <a:avLst/>
          </a:prstGeom>
          <a:effectLst/>
        </p:spPr>
      </p:pic>
      <p:sp>
        <p:nvSpPr>
          <p:cNvPr id="18" name="TextBox 17"/>
          <p:cNvSpPr txBox="1"/>
          <p:nvPr/>
        </p:nvSpPr>
        <p:spPr>
          <a:xfrm>
            <a:off x="4828177" y="4227111"/>
            <a:ext cx="2255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Actionable information for :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dirty="0"/>
              <a:t>Diagnostics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dirty="0"/>
              <a:t>Surveillance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dirty="0"/>
              <a:t>Outbreak detection</a:t>
            </a:r>
          </a:p>
        </p:txBody>
      </p:sp>
    </p:spTree>
    <p:extLst>
      <p:ext uri="{BB962C8B-B14F-4D97-AF65-F5344CB8AC3E}">
        <p14:creationId xmlns:p14="http://schemas.microsoft.com/office/powerpoint/2010/main" val="67568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774" y="2652918"/>
            <a:ext cx="703916" cy="860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Databases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489200" y="2038630"/>
            <a:ext cx="3103771" cy="2701576"/>
            <a:chOff x="1971429" y="2936163"/>
            <a:chExt cx="3103480" cy="2701038"/>
          </a:xfrm>
        </p:grpSpPr>
        <p:pic>
          <p:nvPicPr>
            <p:cNvPr id="5" name="Picture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230" y="2936163"/>
              <a:ext cx="1653157" cy="1851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6"/>
            <p:cNvSpPr txBox="1">
              <a:spLocks noChangeArrowheads="1"/>
            </p:cNvSpPr>
            <p:nvPr/>
          </p:nvSpPr>
          <p:spPr bwMode="auto">
            <a:xfrm>
              <a:off x="1971429" y="4714055"/>
              <a:ext cx="3103480" cy="92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Arial Black"/>
                  <a:cs typeface="Arial Black"/>
                </a:rPr>
                <a:t>Magic Box of</a:t>
              </a:r>
            </a:p>
            <a:p>
              <a:r>
                <a:rPr lang="en-US" dirty="0">
                  <a:latin typeface="Arial Black"/>
                  <a:cs typeface="Arial Black"/>
                </a:rPr>
                <a:t>NGS Wonders for </a:t>
              </a:r>
              <a:r>
                <a:rPr lang="en-US" dirty="0" smtClean="0">
                  <a:latin typeface="Arial Black"/>
                  <a:cs typeface="Arial Black"/>
                </a:rPr>
                <a:t>Clinical Microbiology </a:t>
              </a:r>
              <a:endParaRPr lang="en-US" dirty="0">
                <a:latin typeface="Arial Black"/>
                <a:cs typeface="Arial Black"/>
              </a:endParaRPr>
            </a:p>
          </p:txBody>
        </p:sp>
      </p:grpSp>
      <p:sp>
        <p:nvSpPr>
          <p:cNvPr id="7" name="Right Arrow 6"/>
          <p:cNvSpPr/>
          <p:nvPr/>
        </p:nvSpPr>
        <p:spPr>
          <a:xfrm rot="10006397">
            <a:off x="5328755" y="2004793"/>
            <a:ext cx="1564105" cy="4873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7162800" y="1498600"/>
            <a:ext cx="1193800" cy="133577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MLST/</a:t>
            </a:r>
          </a:p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cgMLST</a:t>
            </a:r>
            <a:r>
              <a:rPr lang="en-US" b="1" dirty="0" smtClean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wgMLST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Can 9"/>
          <p:cNvSpPr/>
          <p:nvPr/>
        </p:nvSpPr>
        <p:spPr>
          <a:xfrm>
            <a:off x="6567739" y="3482942"/>
            <a:ext cx="1193800" cy="133577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Virulence Factors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370114" y="1164431"/>
            <a:ext cx="1301450" cy="137194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Genome Databases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170321" y="3349124"/>
            <a:ext cx="1349093" cy="136624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Antibiotic Resistance Genes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2288354">
            <a:off x="4957744" y="3329218"/>
            <a:ext cx="1564105" cy="4873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0364843">
            <a:off x="1768057" y="3369901"/>
            <a:ext cx="1564105" cy="4873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63507">
            <a:off x="1680636" y="2164685"/>
            <a:ext cx="1564105" cy="4873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69196" y="1215436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Metaphorical rabbit= </a:t>
            </a:r>
          </a:p>
          <a:p>
            <a:r>
              <a:rPr lang="en-US" dirty="0" smtClean="0"/>
              <a:t>Actionable information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86600" y="2789328"/>
            <a:ext cx="1903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(or any other typing method database)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171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0525 L 2.77778E-6 -0.28642 " pathEditMode="relative" ptsTypes="AA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26642</TotalTime>
  <Words>1000</Words>
  <Application>Microsoft Macintosh PowerPoint</Application>
  <PresentationFormat>On-screen Show (16:9)</PresentationFormat>
  <Paragraphs>244</Paragraphs>
  <Slides>34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 Black</vt:lpstr>
      <vt:lpstr>Arial Narrow</vt:lpstr>
      <vt:lpstr>Calibri</vt:lpstr>
      <vt:lpstr>Corbel</vt:lpstr>
      <vt:lpstr>Impact</vt:lpstr>
      <vt:lpstr>Mangal</vt:lpstr>
      <vt:lpstr>ＭＳ Ｐゴシック</vt:lpstr>
      <vt:lpstr>Verdana</vt:lpstr>
      <vt:lpstr>Wingdings</vt:lpstr>
      <vt:lpstr>Wingdings 2</vt:lpstr>
      <vt:lpstr>Wingdings 3</vt:lpstr>
      <vt:lpstr>Arial</vt:lpstr>
      <vt:lpstr>Module</vt:lpstr>
      <vt:lpstr>Online databases for  Bacterial Genomics</vt:lpstr>
      <vt:lpstr>Sequencing Costs are still decreasing</vt:lpstr>
      <vt:lpstr>Some Statistics</vt:lpstr>
      <vt:lpstr>Sequence Databases</vt:lpstr>
      <vt:lpstr>NCBI Sequence Read Archive (SRA)</vt:lpstr>
      <vt:lpstr>PHE Reference Collection</vt:lpstr>
      <vt:lpstr>INNUCA: QA/QC Assembly pipeline </vt:lpstr>
      <vt:lpstr>Making the case for   High Throughput Sequencing</vt:lpstr>
      <vt:lpstr>Need for Databases</vt:lpstr>
      <vt:lpstr>DATABASES</vt:lpstr>
      <vt:lpstr>Comprehensive Antimicrobial Resistance Database (CARD)</vt:lpstr>
      <vt:lpstr>Comprehensive Antimicrobial Resistance Database (CARD)</vt:lpstr>
      <vt:lpstr>Resfinder v3</vt:lpstr>
      <vt:lpstr>Resfinder v3</vt:lpstr>
      <vt:lpstr>Arg-ANNOT</vt:lpstr>
      <vt:lpstr>DATABASES</vt:lpstr>
      <vt:lpstr>What is a virulence factor?</vt:lpstr>
      <vt:lpstr>What is a virulence factor?</vt:lpstr>
      <vt:lpstr>“Virulome” Databases</vt:lpstr>
      <vt:lpstr>VFDB</vt:lpstr>
      <vt:lpstr>PATRIC VF</vt:lpstr>
      <vt:lpstr>DATABASES</vt:lpstr>
      <vt:lpstr>Sequence Based Typing : Pubmlst /BIGSdb</vt:lpstr>
      <vt:lpstr>Sequence Based Typing : Enterobase</vt:lpstr>
      <vt:lpstr>cgMLST.org</vt:lpstr>
      <vt:lpstr>Other DATABASES</vt:lpstr>
      <vt:lpstr>ICEberg</vt:lpstr>
      <vt:lpstr>Integral </vt:lpstr>
      <vt:lpstr>Databases Greatest Strengths</vt:lpstr>
      <vt:lpstr>How to use these resources</vt:lpstr>
      <vt:lpstr>How to use these resources</vt:lpstr>
      <vt:lpstr>Conclusions</vt:lpstr>
      <vt:lpstr>Acknowledgments</vt:lpstr>
      <vt:lpstr>Acknowledgments</vt:lpstr>
    </vt:vector>
  </TitlesOfParts>
  <Company>Faculdade de Medicina, Universidade de Lisboa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Genome MLST:  the challenge of consistency. </dc:title>
  <dc:creator>João Carriço</dc:creator>
  <cp:lastModifiedBy>João André Nogueira Custódio Carriço</cp:lastModifiedBy>
  <cp:revision>657</cp:revision>
  <dcterms:created xsi:type="dcterms:W3CDTF">2014-05-10T18:58:09Z</dcterms:created>
  <dcterms:modified xsi:type="dcterms:W3CDTF">2017-12-10T20:09:28Z</dcterms:modified>
</cp:coreProperties>
</file>